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86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9" r:id="rId25"/>
    <p:sldId id="278" r:id="rId26"/>
    <p:sldId id="282" r:id="rId27"/>
    <p:sldId id="280" r:id="rId28"/>
    <p:sldId id="281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46BD0-CC3B-42D8-95E2-F9C6385A870E}" type="datetimeFigureOut">
              <a:rPr lang="pt-PT" smtClean="0"/>
              <a:t>20-11-2012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8CECE-D33A-4D8A-B2B2-2D183EE6B9D7}" type="slidenum">
              <a:rPr lang="pt-PT" smtClean="0"/>
              <a:t>‹nº›</a:t>
            </a:fld>
            <a:endParaRPr lang="pt-PT"/>
          </a:p>
        </p:txBody>
      </p:sp>
      <p:sp>
        <p:nvSpPr>
          <p:cNvPr id="32" name="Rec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56" name="Rec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Click="0" advTm="8000"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46BD0-CC3B-42D8-95E2-F9C6385A870E}" type="datetimeFigureOut">
              <a:rPr lang="pt-PT" smtClean="0"/>
              <a:t>20-11-2012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8CECE-D33A-4D8A-B2B2-2D183EE6B9D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med" advClick="0" advTm="8000"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46BD0-CC3B-42D8-95E2-F9C6385A870E}" type="datetimeFigureOut">
              <a:rPr lang="pt-PT" smtClean="0"/>
              <a:t>20-11-2012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8CECE-D33A-4D8A-B2B2-2D183EE6B9D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med" advClick="0" advTm="8000"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46BD0-CC3B-42D8-95E2-F9C6385A870E}" type="datetimeFigureOut">
              <a:rPr lang="pt-PT" smtClean="0"/>
              <a:t>20-11-2012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8CECE-D33A-4D8A-B2B2-2D183EE6B9D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med" advClick="0" advTm="8000"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46BD0-CC3B-42D8-95E2-F9C6385A870E}" type="datetimeFigureOut">
              <a:rPr lang="pt-PT" smtClean="0"/>
              <a:t>20-11-2012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8CECE-D33A-4D8A-B2B2-2D183EE6B9D7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Click="0" advTm="8000"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46BD0-CC3B-42D8-95E2-F9C6385A870E}" type="datetimeFigureOut">
              <a:rPr lang="pt-PT" smtClean="0"/>
              <a:t>20-11-2012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8CECE-D33A-4D8A-B2B2-2D183EE6B9D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med" advClick="0" advTm="8000"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46BD0-CC3B-42D8-95E2-F9C6385A870E}" type="datetimeFigureOut">
              <a:rPr lang="pt-PT" smtClean="0"/>
              <a:t>20-11-2012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8CECE-D33A-4D8A-B2B2-2D183EE6B9D7}" type="slidenum">
              <a:rPr lang="pt-PT" smtClean="0"/>
              <a:t>‹nº›</a:t>
            </a:fld>
            <a:endParaRPr lang="pt-PT"/>
          </a:p>
        </p:txBody>
      </p:sp>
      <p:sp>
        <p:nvSpPr>
          <p:cNvPr id="16" name="Rec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Click="0" advTm="8000"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46BD0-CC3B-42D8-95E2-F9C6385A870E}" type="datetimeFigureOut">
              <a:rPr lang="pt-PT" smtClean="0"/>
              <a:t>20-11-2012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8CECE-D33A-4D8A-B2B2-2D183EE6B9D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med" advClick="0" advTm="8000"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46BD0-CC3B-42D8-95E2-F9C6385A870E}" type="datetimeFigureOut">
              <a:rPr lang="pt-PT" smtClean="0"/>
              <a:t>20-11-2012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8CECE-D33A-4D8A-B2B2-2D183EE6B9D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med" advClick="0" advTm="8000"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46BD0-CC3B-42D8-95E2-F9C6385A870E}" type="datetimeFigureOut">
              <a:rPr lang="pt-PT" smtClean="0"/>
              <a:t>20-11-2012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8CECE-D33A-4D8A-B2B2-2D183EE6B9D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med" advClick="0" advTm="8000"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xão rect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xão rect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xão rect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xão rect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xão rect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xão rect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xão rect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xão rect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xão rect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xão rect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C746BD0-CC3B-42D8-95E2-F9C6385A870E}" type="datetimeFigureOut">
              <a:rPr lang="pt-PT" smtClean="0"/>
              <a:t>20-11-2012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E58CECE-D33A-4D8A-B2B2-2D183EE6B9D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med" advClick="0" advTm="8000"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C746BD0-CC3B-42D8-95E2-F9C6385A870E}" type="datetimeFigureOut">
              <a:rPr lang="pt-PT" smtClean="0"/>
              <a:t>20-11-2012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E58CECE-D33A-4D8A-B2B2-2D183EE6B9D7}" type="slidenum">
              <a:rPr lang="pt-PT" smtClean="0"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Click="0" advTm="8000">
    <p:sndAc>
      <p:stSnd>
        <p:snd r:embed="rId13" name="cashreg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ef.pt/docs/pdf_publicacoes/convencao_direitos_crianca2004.pd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ef.pt/docs/pdf_publicacoes/convencao_direitos_crianca2004.pd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600" y="4653136"/>
            <a:ext cx="7772400" cy="1975104"/>
          </a:xfrm>
        </p:spPr>
        <p:txBody>
          <a:bodyPr/>
          <a:lstStyle/>
          <a:p>
            <a:pPr algn="r"/>
            <a:r>
              <a:rPr lang="pt-PT" dirty="0" smtClean="0">
                <a:solidFill>
                  <a:schemeClr val="tx1"/>
                </a:solidFill>
                <a:latin typeface="Century Gothic" pitchFamily="34" charset="0"/>
              </a:rPr>
              <a:t>20 de novembro </a:t>
            </a:r>
            <a:endParaRPr lang="pt-PT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772400" cy="2732896"/>
          </a:xfrm>
        </p:spPr>
        <p:txBody>
          <a:bodyPr>
            <a:noAutofit/>
          </a:bodyPr>
          <a:lstStyle/>
          <a:p>
            <a:r>
              <a:rPr lang="pt-PT" sz="6000" b="1" dirty="0" smtClean="0">
                <a:solidFill>
                  <a:srgbClr val="FFC000"/>
                </a:solidFill>
              </a:rPr>
              <a:t>Dia internacional dos direitos das</a:t>
            </a:r>
          </a:p>
          <a:p>
            <a:r>
              <a:rPr lang="pt-PT" sz="6000" b="1" dirty="0" smtClean="0">
                <a:solidFill>
                  <a:srgbClr val="FFC000"/>
                </a:solidFill>
              </a:rPr>
              <a:t>crianças </a:t>
            </a:r>
            <a:endParaRPr lang="pt-PT" sz="6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55576" y="548680"/>
            <a:ext cx="7772400" cy="5832648"/>
          </a:xfrm>
        </p:spPr>
        <p:txBody>
          <a:bodyPr/>
          <a:lstStyle/>
          <a:p>
            <a:pPr>
              <a:buNone/>
            </a:pPr>
            <a:r>
              <a:rPr lang="pt-PT" sz="4000" b="1" dirty="0" smtClean="0">
                <a:solidFill>
                  <a:srgbClr val="FFC000"/>
                </a:solidFill>
                <a:latin typeface="Century Gothic" pitchFamily="34" charset="0"/>
              </a:rPr>
              <a:t>Artigos 9 e 10 </a:t>
            </a:r>
            <a:endParaRPr lang="pt-PT" sz="4000" b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pt-PT" dirty="0" smtClean="0"/>
              <a:t> </a:t>
            </a:r>
            <a:r>
              <a:rPr lang="pt-PT" sz="2400" dirty="0" smtClean="0">
                <a:latin typeface="Century Gothic" pitchFamily="34" charset="0"/>
              </a:rPr>
              <a:t>"... a criança não deve ser separada de seus pais contra a vontade destes..." e tem o direito de deixar qualquer país e entrar no seu "com o fim de reunificação familiar..."</a:t>
            </a:r>
            <a:endParaRPr lang="pt-PT" sz="2400" dirty="0">
              <a:latin typeface="Century Gothic" pitchFamily="34" charset="0"/>
            </a:endParaRPr>
          </a:p>
        </p:txBody>
      </p:sp>
      <p:pic>
        <p:nvPicPr>
          <p:cNvPr id="4" name="Imagem 3" descr="http://www.unicef.pt/slideshow/imagens/unicef_slide1_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140968"/>
            <a:ext cx="4763135" cy="317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6137920" y="5517232"/>
            <a:ext cx="30060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latin typeface="Century Gothic" pitchFamily="34" charset="0"/>
              </a:rPr>
              <a:t>Criança afetada pelo Tsunami do Índico reencontra a sua mãe, Indonésia.</a:t>
            </a:r>
            <a:endParaRPr lang="pt-PT" sz="14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Artigos 12 e 14 </a:t>
            </a:r>
            <a:r>
              <a:rPr lang="pt-PT" sz="2400" dirty="0" smtClean="0">
                <a:latin typeface="Century Gothic" pitchFamily="34" charset="0"/>
              </a:rPr>
              <a:t/>
            </a:r>
            <a:br>
              <a:rPr lang="pt-PT" sz="2400" dirty="0" smtClean="0">
                <a:latin typeface="Century Gothic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"...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a criança com capacidade de discernimento (tem) o direito de exprimir livremente a sua opinião (e) o direito à liberdade de... pensamento, de consciência e de religião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."</a:t>
            </a:r>
            <a:endParaRPr lang="pt-PT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" name="Marcador de Posição de Conteúdo 3" descr="http://www.unicef.pt/slideshow/imagens/unicef_slide1_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84984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827584" y="5805264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solidFill>
                  <a:schemeClr val="tx1"/>
                </a:solidFill>
                <a:latin typeface="Century Gothic" pitchFamily="34" charset="0"/>
              </a:rPr>
              <a:t>Crianças da República Democrática do Congo.</a:t>
            </a:r>
            <a:endParaRPr lang="pt-PT" sz="1400" dirty="0"/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Artigo </a:t>
            </a:r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16</a:t>
            </a:r>
            <a:b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PT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"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Nenhuma criança pode ser sujeita a intromissões arbitrárias ou ilegais na sua vida privada... nem a ofensas ilegais à sua honra e reputação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."</a:t>
            </a:r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4" name="Marcador de Posição de Conteúdo 3" descr="http://www.unicef.pt/slideshow/imagens/unicef_slide1_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84984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6084168" y="6021288"/>
            <a:ext cx="28745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Rapariga ex-</a:t>
            </a:r>
            <a:r>
              <a:rPr lang="pt-PT" sz="1600" dirty="0" smtClean="0"/>
              <a:t>soldado, Libéria.</a:t>
            </a:r>
            <a:endParaRPr lang="pt-PT" sz="1600" dirty="0"/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Artigo 19 </a:t>
            </a:r>
            <a:r>
              <a:rPr lang="pt-PT" sz="2400" dirty="0" smtClean="0">
                <a:latin typeface="Century Gothic" pitchFamily="34" charset="0"/>
              </a:rPr>
              <a:t/>
            </a:r>
            <a:br>
              <a:rPr lang="pt-PT" sz="2400" dirty="0" smtClean="0">
                <a:latin typeface="Century Gothic" pitchFamily="34" charset="0"/>
              </a:rPr>
            </a:br>
            <a:r>
              <a:rPr lang="pt-PT" sz="2400" dirty="0" smtClean="0">
                <a:latin typeface="Century Gothic" pitchFamily="34" charset="0"/>
              </a:rPr>
              <a:t>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As crianças devem ser protegidas de “... maus tratos ou exploração incluindo a violência sexual, enquanto se encontrarem sob a guarda de seus pais ou de um deles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...”</a:t>
            </a:r>
            <a:endParaRPr lang="pt-PT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" name="Marcador de Posição de Conteúdo 3" descr="http://www.unicef.pt/slideshow/imagens/unicef_slide1_1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356992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755576" y="5661248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Criança que presenciou a morte da mãe pelo pai junto à sua irmã, Ucrânia. </a:t>
            </a:r>
            <a:endParaRPr lang="pt-PT" sz="1600" dirty="0"/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2484888"/>
          </a:xfrm>
        </p:spPr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Artigos 20 e 21 </a:t>
            </a:r>
            <a:r>
              <a:rPr lang="pt-PT" sz="2400" dirty="0" smtClean="0">
                <a:latin typeface="Century Gothic" pitchFamily="34" charset="0"/>
              </a:rPr>
              <a:t/>
            </a:r>
            <a:br>
              <a:rPr lang="pt-PT" sz="2400" dirty="0" smtClean="0">
                <a:latin typeface="Century Gothic" pitchFamily="34" charset="0"/>
              </a:rPr>
            </a:br>
            <a:r>
              <a:rPr lang="pt-PT" sz="2400" dirty="0" smtClean="0">
                <a:latin typeface="Century Gothic" pitchFamily="34" charset="0"/>
              </a:rPr>
              <a:t>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Os Estados devem assegurar “... uma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proteção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alternativa...” à criança “… privada do seu ambiente familiar…” (de acordo com) “... o interesse</a:t>
            </a:r>
            <a:b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superior da criança…“</a:t>
            </a:r>
            <a:r>
              <a:rPr lang="pt-PT" sz="2400" dirty="0" smtClean="0">
                <a:latin typeface="Century Gothic" pitchFamily="34" charset="0"/>
              </a:rPr>
              <a:t/>
            </a:r>
            <a:br>
              <a:rPr lang="pt-PT" sz="2400" dirty="0" smtClean="0">
                <a:latin typeface="Century Gothic" pitchFamily="34" charset="0"/>
              </a:rPr>
            </a:br>
            <a:endParaRPr lang="pt-PT" sz="2400" dirty="0">
              <a:latin typeface="Century Gothic" pitchFamily="34" charset="0"/>
            </a:endParaRPr>
          </a:p>
        </p:txBody>
      </p:sp>
      <p:pic>
        <p:nvPicPr>
          <p:cNvPr id="4" name="Marcador de Posição de Conteúdo 3" descr="http://www.unicef.pt/slideshow/imagens/unicef_slide1_1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84984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6228184" y="5805264"/>
            <a:ext cx="291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 smtClean="0">
                <a:latin typeface="Century Gothic" pitchFamily="34" charset="0"/>
              </a:rPr>
              <a:t>Crianças órfãs de SIDA que se encontram deslocadas, Uganda.</a:t>
            </a:r>
            <a:endParaRPr lang="pt-PT" sz="1200" dirty="0"/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Artigo 22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“…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a criança que requeira o estatuto de refugiado ou que seja considerada refugiado...” (deve) beneficiar “... de adequada </a:t>
            </a:r>
            <a:r>
              <a:rPr lang="pt-PT" sz="2400" dirty="0" err="1" smtClean="0">
                <a:solidFill>
                  <a:schemeClr val="tx1"/>
                </a:solidFill>
                <a:latin typeface="Century Gothic" pitchFamily="34" charset="0"/>
              </a:rPr>
              <a:t>protecção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 e assistência</a:t>
            </a:r>
            <a:b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humanitária....”</a:t>
            </a:r>
            <a:b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</a:br>
            <a:endParaRPr lang="pt-PT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" name="Marcador de Posição de Conteúdo 3" descr="http://www.unicef.pt/slideshow/imagens/unicef_slide1_1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84984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683568" y="5805264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Criança deslocada pelos confrontos em Gaza, Territórios Ocupados da Palestina.</a:t>
            </a:r>
            <a:endParaRPr lang="pt-PT" sz="1200" dirty="0"/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Artigo 23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Os Estados Partes reconhecem à criança mental e fisicamente deficiente o direito a uma vida plena e decente em condições que garantam a sua</a:t>
            </a:r>
            <a:b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dignidade...”</a:t>
            </a:r>
            <a:b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</a:br>
            <a:endParaRPr lang="pt-PT" dirty="0"/>
          </a:p>
        </p:txBody>
      </p:sp>
      <p:pic>
        <p:nvPicPr>
          <p:cNvPr id="4" name="Marcador de Posição de Conteúdo 3" descr="http://www.unicef.pt/slideshow/imagens/unicef_slide1_1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84984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5868144" y="5229200"/>
            <a:ext cx="2987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solidFill>
                  <a:schemeClr val="tx1"/>
                </a:solidFill>
                <a:latin typeface="Century Gothic" pitchFamily="34" charset="0"/>
              </a:rPr>
              <a:t>Criança de cinco anos que sofre de paralisia cerebral num jardim de infância para crianças com deficiência, Tbilisi, República da Geórgia</a:t>
            </a:r>
            <a:r>
              <a:rPr lang="pt-PT" sz="1400" dirty="0" smtClean="0"/>
              <a:t>.</a:t>
            </a:r>
            <a:endParaRPr lang="pt-PT" sz="1400" dirty="0"/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2556896"/>
          </a:xfrm>
        </p:spPr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Artigo 24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Todas as crianças têm o direito “... a gozar do melhor estado de saúde possível...” (incluindo o acesso) a “... cuidados de saúde primários, ...alimentos</a:t>
            </a:r>
            <a:b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nutritivos... água potável...”</a:t>
            </a:r>
            <a:r>
              <a:rPr lang="pt-PT" sz="2400" dirty="0" smtClean="0">
                <a:latin typeface="Century Gothic" pitchFamily="34" charset="0"/>
              </a:rPr>
              <a:t/>
            </a:r>
            <a:br>
              <a:rPr lang="pt-PT" sz="2400" dirty="0" smtClean="0">
                <a:latin typeface="Century Gothic" pitchFamily="34" charset="0"/>
              </a:rPr>
            </a:br>
            <a:endParaRPr lang="pt-PT" sz="2400" dirty="0">
              <a:latin typeface="Century Gothic" pitchFamily="34" charset="0"/>
            </a:endParaRPr>
          </a:p>
        </p:txBody>
      </p:sp>
      <p:pic>
        <p:nvPicPr>
          <p:cNvPr id="4" name="Marcador de Posição de Conteúdo 3" descr="http://www.unicef.pt/slideshow/imagens/unicef_slide1_1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12976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5940152" y="5733256"/>
            <a:ext cx="2915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latin typeface="Century Gothic" pitchFamily="34" charset="0"/>
              </a:rPr>
              <a:t>Criança deslocada espera a sua vez para receber alimentos, Paquistão</a:t>
            </a:r>
            <a:endParaRPr lang="pt-PT" sz="1400" dirty="0"/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Artigo 27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Toda a criança tem “... o direito a um nível de vida suficiente, de forma a permitir o seu desenvolvimento físico, mental, espiritual, moral e social.” Desde a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adoção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da Convenção sobre os Direitos da Criança, os países têm criado leis nacionais para a pôr em prática.</a:t>
            </a:r>
            <a:b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  <a:endParaRPr lang="pt-PT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" name="Marcador de Posição de Conteúdo 3" descr="http://www.unicef.pt/slideshow/imagens/unicef_slide2_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73016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683568" y="6021288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solidFill>
                  <a:schemeClr val="tx1"/>
                </a:solidFill>
                <a:latin typeface="Century Gothic" pitchFamily="34" charset="0"/>
              </a:rPr>
              <a:t>Rapariguinha indígena, Namíbia</a:t>
            </a:r>
            <a:endParaRPr lang="pt-PT" dirty="0"/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Artigos 28 e </a:t>
            </a:r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29</a:t>
            </a:r>
            <a:r>
              <a:rPr lang="pt-PT" dirty="0" smtClean="0">
                <a:solidFill>
                  <a:srgbClr val="FFC000"/>
                </a:solidFill>
              </a:rPr>
              <a:t/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OS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Estados Partes devem reconhecer “... o direito da criança à educação...” (a fim de) “promover o desenvolvimento da personalidade da criança, dos dons e aptidões mentais e físicas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....”.</a:t>
            </a:r>
            <a:endParaRPr lang="pt-PT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" name="Marcador de Posição de Conteúdo 3" descr="http://www.unicef.pt/slideshow/imagens/unicef_slide2_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06896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971600" y="5733256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latin typeface="Century Gothic" pitchFamily="34" charset="0"/>
              </a:rPr>
              <a:t>Raparigas deslocadas numa escola provisória, Paquistão.</a:t>
            </a:r>
            <a:endParaRPr lang="pt-PT" sz="14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800" b="1" dirty="0" smtClean="0">
                <a:solidFill>
                  <a:srgbClr val="FFC000"/>
                </a:solidFill>
                <a:latin typeface="Century Gothic" pitchFamily="34" charset="0"/>
              </a:rPr>
              <a:t>As crianças têm direitos</a:t>
            </a:r>
            <a:r>
              <a:rPr lang="pt-PT" sz="6600" dirty="0" smtClean="0">
                <a:latin typeface="Century Gothic" pitchFamily="34" charset="0"/>
              </a:rPr>
              <a:t/>
            </a:r>
            <a:br>
              <a:rPr lang="pt-PT" sz="6600" dirty="0" smtClean="0">
                <a:latin typeface="Century Gothic" pitchFamily="34" charset="0"/>
              </a:rPr>
            </a:br>
            <a:endParaRPr lang="pt-PT" sz="6600" dirty="0">
              <a:latin typeface="Century Gothic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2"/>
          </p:nvPr>
        </p:nvSpPr>
        <p:spPr>
          <a:xfrm>
            <a:off x="457200" y="1628800"/>
            <a:ext cx="7859216" cy="478958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pt-PT" dirty="0" smtClean="0"/>
              <a:t>	</a:t>
            </a:r>
            <a:r>
              <a:rPr lang="pt-PT" sz="4400" dirty="0" smtClean="0">
                <a:latin typeface="Century Gothic" pitchFamily="34" charset="0"/>
              </a:rPr>
              <a:t>20 de Novembro de 1989, as Nações Unidas adotaram por unanimidade a  </a:t>
            </a:r>
            <a:r>
              <a:rPr lang="pt-PT" sz="4400" dirty="0" smtClean="0">
                <a:latin typeface="Century Gothic" pitchFamily="34" charset="0"/>
                <a:hlinkClick r:id="rId3"/>
              </a:rPr>
              <a:t>Convenção sobre os Direitos da Criança</a:t>
            </a:r>
            <a:r>
              <a:rPr lang="pt-PT" sz="4400" dirty="0" smtClean="0">
                <a:latin typeface="Century Gothic" pitchFamily="34" charset="0"/>
              </a:rPr>
              <a:t> (CDC), documento que enuncia um amplo conjunto de direitos fundamentais – os </a:t>
            </a:r>
            <a:r>
              <a:rPr lang="pt-PT" sz="4400" b="1" dirty="0" smtClean="0">
                <a:latin typeface="Century Gothic" pitchFamily="34" charset="0"/>
              </a:rPr>
              <a:t>direitos civis e políticos</a:t>
            </a:r>
            <a:r>
              <a:rPr lang="pt-PT" sz="4400" dirty="0" smtClean="0">
                <a:latin typeface="Century Gothic" pitchFamily="34" charset="0"/>
              </a:rPr>
              <a:t>, e também os </a:t>
            </a:r>
            <a:r>
              <a:rPr lang="pt-PT" sz="4400" b="1" dirty="0" smtClean="0">
                <a:latin typeface="Century Gothic" pitchFamily="34" charset="0"/>
              </a:rPr>
              <a:t>direitos económicos, sociais e culturais </a:t>
            </a:r>
            <a:r>
              <a:rPr lang="pt-PT" sz="4400" dirty="0" smtClean="0">
                <a:latin typeface="Century Gothic" pitchFamily="34" charset="0"/>
              </a:rPr>
              <a:t>– de todas as crianças, bem como as respetivas disposições para que sejam aplicados. </a:t>
            </a:r>
            <a:br>
              <a:rPr lang="pt-PT" sz="4400" dirty="0" smtClean="0">
                <a:latin typeface="Century Gothic" pitchFamily="34" charset="0"/>
              </a:rPr>
            </a:br>
            <a:r>
              <a:rPr lang="pt-PT" sz="4400" dirty="0" smtClean="0">
                <a:latin typeface="Century Gothic" pitchFamily="34" charset="0"/>
              </a:rPr>
              <a:t/>
            </a:r>
            <a:br>
              <a:rPr lang="pt-PT" sz="4400" dirty="0" smtClean="0">
                <a:latin typeface="Century Gothic" pitchFamily="34" charset="0"/>
              </a:rPr>
            </a:br>
            <a:r>
              <a:rPr lang="pt-PT" sz="4400" dirty="0" smtClean="0">
                <a:latin typeface="Century Gothic" pitchFamily="34" charset="0"/>
              </a:rPr>
              <a:t>A CDC não é apenas uma declaração de princípios gerais; quando ratificada, representa um vínculo jurídico para os Estados que a ela aderem, os quais devem adequar as normas de Direito interno às da Convenção, para a promoção e proteção eficaz dos direitos e Liberdades nela consagrados.</a:t>
            </a:r>
            <a:br>
              <a:rPr lang="pt-PT" sz="4400" dirty="0" smtClean="0">
                <a:latin typeface="Century Gothic" pitchFamily="34" charset="0"/>
              </a:rPr>
            </a:br>
            <a:r>
              <a:rPr lang="pt-PT" sz="4400" dirty="0" smtClean="0">
                <a:latin typeface="Century Gothic" pitchFamily="34" charset="0"/>
              </a:rPr>
              <a:t> As crianças têm direitos</a:t>
            </a:r>
            <a:br>
              <a:rPr lang="pt-PT" sz="4400" dirty="0" smtClean="0">
                <a:latin typeface="Century Gothic" pitchFamily="34" charset="0"/>
              </a:rPr>
            </a:br>
            <a:r>
              <a:rPr lang="pt-PT" sz="4400" dirty="0" smtClean="0">
                <a:latin typeface="Century Gothic" pitchFamily="34" charset="0"/>
              </a:rPr>
              <a:t/>
            </a:r>
            <a:br>
              <a:rPr lang="pt-PT" sz="4400" dirty="0" smtClean="0">
                <a:latin typeface="Century Gothic" pitchFamily="34" charset="0"/>
              </a:rPr>
            </a:br>
            <a:r>
              <a:rPr lang="pt-PT" sz="4400" dirty="0" smtClean="0">
                <a:latin typeface="Century Gothic" pitchFamily="34" charset="0"/>
              </a:rPr>
              <a:t>Em 20 de Novembro de 1989, as Nações Unidas adotaram por unanimidade</a:t>
            </a:r>
            <a:br>
              <a:rPr lang="pt-PT" sz="4400" dirty="0" smtClean="0">
                <a:latin typeface="Century Gothic" pitchFamily="34" charset="0"/>
              </a:rPr>
            </a:br>
            <a:r>
              <a:rPr lang="pt-PT" sz="4400" dirty="0" smtClean="0">
                <a:latin typeface="Century Gothic" pitchFamily="34" charset="0"/>
              </a:rPr>
              <a:t>a </a:t>
            </a:r>
            <a:r>
              <a:rPr lang="pt-PT" sz="4400" dirty="0" smtClean="0">
                <a:latin typeface="Century Gothic" pitchFamily="34" charset="0"/>
                <a:hlinkClick r:id="rId3"/>
              </a:rPr>
              <a:t>Convenção sobre os Direitos da Criança</a:t>
            </a:r>
            <a:r>
              <a:rPr lang="pt-PT" sz="4400" dirty="0" smtClean="0">
                <a:latin typeface="Century Gothic" pitchFamily="34" charset="0"/>
              </a:rPr>
              <a:t> (CDC), documento que enuncia um amplo conjunto de direitos fundamentais – os direitos civis e políticos, e também os direitos económicos, sociais e culturais – de todas as crianças, bem como as respetivas disposições para que sejam aplicados. </a:t>
            </a:r>
            <a:br>
              <a:rPr lang="pt-PT" sz="4400" dirty="0" smtClean="0">
                <a:latin typeface="Century Gothic" pitchFamily="34" charset="0"/>
              </a:rPr>
            </a:br>
            <a:r>
              <a:rPr lang="pt-PT" sz="4400" dirty="0" smtClean="0">
                <a:latin typeface="Century Gothic" pitchFamily="34" charset="0"/>
              </a:rPr>
              <a:t/>
            </a:r>
            <a:br>
              <a:rPr lang="pt-PT" sz="4400" dirty="0" smtClean="0">
                <a:latin typeface="Century Gothic" pitchFamily="34" charset="0"/>
              </a:rPr>
            </a:br>
            <a:r>
              <a:rPr lang="pt-PT" sz="4400" dirty="0" smtClean="0">
                <a:latin typeface="Century Gothic" pitchFamily="34" charset="0"/>
              </a:rPr>
              <a:t>A CDC não é apenas uma declaração de princípios gerais; quando ratificada, representa um vínculo </a:t>
            </a:r>
            <a:r>
              <a:rPr lang="pt-PT" sz="4400" dirty="0" err="1" smtClean="0">
                <a:latin typeface="Century Gothic" pitchFamily="34" charset="0"/>
              </a:rPr>
              <a:t>juridíco</a:t>
            </a:r>
            <a:r>
              <a:rPr lang="pt-PT" sz="4400" dirty="0" smtClean="0">
                <a:latin typeface="Century Gothic" pitchFamily="34" charset="0"/>
              </a:rPr>
              <a:t> para os Estados que a ela aderem, os quais devem adequar as normas de Direito interno às da Convenção, para a promoção e proteção eficaz dos direitos e Liberdades nela consagrados.</a:t>
            </a:r>
            <a:br>
              <a:rPr lang="pt-PT" sz="4400" dirty="0" smtClean="0">
                <a:latin typeface="Century Gothic" pitchFamily="34" charset="0"/>
              </a:rPr>
            </a:br>
            <a:endParaRPr lang="pt-PT" sz="44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Artigo 30 </a:t>
            </a:r>
            <a:r>
              <a:rPr lang="pt-PT" dirty="0" smtClean="0">
                <a:solidFill>
                  <a:srgbClr val="FFC000"/>
                </a:solidFill>
              </a:rPr>
              <a:t/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Nenhuma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criança pertencente a uma população indígena ou minoria étnica “... poderá ser privada do direito de, conjuntamente com membros do seu grupo, ter a sua própria vida cultural, professar e praticar a sua própria religião ou utilizar a sua própria língua.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endParaRPr lang="pt-PT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" name="Marcador de Posição de Conteúdo 3" descr="http://www.unicef.pt/slideshow/imagens/unicef_slide2_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42900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6156176" y="5949280"/>
            <a:ext cx="2987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400" dirty="0" smtClean="0">
                <a:latin typeface="Century Gothic" pitchFamily="34" charset="0"/>
              </a:rPr>
              <a:t>Crianças de uma comunidade indígena, Vietname.</a:t>
            </a:r>
            <a:endParaRPr lang="pt-PT" sz="14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Artigo 31 </a:t>
            </a:r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Os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Estados Partes reconhecem o direito da criança “... ao repouso e aos tempos livres, o direito de participar em jogos e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atividades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recreativas próprias da sua idade. “</a:t>
            </a:r>
            <a:r>
              <a:rPr lang="pt-PT" sz="2400" dirty="0" smtClean="0">
                <a:latin typeface="Century Gothic" pitchFamily="34" charset="0"/>
              </a:rPr>
              <a:t/>
            </a:r>
            <a:br>
              <a:rPr lang="pt-PT" sz="2400" dirty="0" smtClean="0">
                <a:latin typeface="Century Gothic" pitchFamily="34" charset="0"/>
              </a:rPr>
            </a:br>
            <a:endParaRPr lang="pt-PT" sz="2400" dirty="0">
              <a:latin typeface="Century Gothic" pitchFamily="34" charset="0"/>
            </a:endParaRPr>
          </a:p>
        </p:txBody>
      </p:sp>
      <p:pic>
        <p:nvPicPr>
          <p:cNvPr id="4" name="Marcador de Posição de Conteúdo 3" descr="http://www.unicef.pt/slideshow/imagens/unicef_slide2_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852936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539552" y="5169966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Grupo de rapazes joga à bola junto a edifício em ruína, Mogadíscio, Somália.</a:t>
            </a:r>
            <a:endParaRPr lang="pt-PT" sz="16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Artigos 32 e 36 </a:t>
            </a:r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A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criança deve ser “protegida contra a exploração económica ou sujeição a trabalhos perigosos...” e “... contra todas as formas de exploração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...”</a:t>
            </a:r>
            <a:endParaRPr lang="pt-PT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" name="Marcador de Posição de Conteúdo 3" descr="http://www.unicef.pt/slideshow/imagens/unicef_slide2_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780928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5940152" y="5013176"/>
            <a:ext cx="3419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Crianças trabalhadoras numa mina de ouro, República Democrática do Congo.</a:t>
            </a:r>
            <a:endParaRPr lang="pt-PT" sz="16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Artigo 33 </a:t>
            </a:r>
            <a:r>
              <a:rPr lang="pt-PT" sz="2400" dirty="0" smtClean="0">
                <a:latin typeface="Century Gothic" pitchFamily="34" charset="0"/>
              </a:rPr>
              <a:t/>
            </a:r>
            <a:br>
              <a:rPr lang="pt-PT" sz="2400" dirty="0" smtClean="0">
                <a:latin typeface="Century Gothic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Os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Estados Partes devem “...proteger as crianças contra o consumo ilícito de estupefacientes... e prevenir a utilização na produção e no tráfico de tais substâncias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.”</a:t>
            </a:r>
            <a:endParaRPr lang="pt-PT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" name="Marcador de Posição de Conteúdo 3" descr="http://www.unicef.pt/slideshow/imagens/unicef_slide2_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40968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899592" y="5733256"/>
            <a:ext cx="3024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latin typeface="Century Gothic" pitchFamily="34" charset="0"/>
              </a:rPr>
              <a:t>Jovem consumidor de heroína em Male, Maldivas</a:t>
            </a:r>
            <a:r>
              <a:rPr lang="pt-PT" sz="1600" dirty="0" smtClean="0">
                <a:latin typeface="Century Gothic" pitchFamily="34" charset="0"/>
              </a:rPr>
              <a:t>.</a:t>
            </a:r>
            <a:endParaRPr lang="pt-PT" sz="16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Artigo </a:t>
            </a:r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34</a:t>
            </a:r>
            <a:r>
              <a:rPr lang="pt-PT" sz="2400" dirty="0" smtClean="0">
                <a:latin typeface="Century Gothic" pitchFamily="34" charset="0"/>
              </a:rPr>
              <a:t/>
            </a:r>
            <a:br>
              <a:rPr lang="pt-PT" sz="2400" dirty="0" smtClean="0">
                <a:latin typeface="Century Gothic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“Os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Estados Partes comprometem‐se a proteger a criança contra todas as formas de exploração e de violência sexuais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.”</a:t>
            </a:r>
            <a:endParaRPr lang="pt-PT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" name="Marcador de Posição de Conteúdo 3" descr="http://www.unicef.pt/slideshow/imagens/unicef_slide2_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08920"/>
            <a:ext cx="4824536" cy="353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6012160" y="5085184"/>
            <a:ext cx="28083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latin typeface="Century Gothic" pitchFamily="34" charset="0"/>
              </a:rPr>
              <a:t>Rapariga de 12 anos que foi vítima de abusos sexuais praticados por soldados do exército governamental, Su</a:t>
            </a:r>
            <a:r>
              <a:rPr lang="pt-PT" dirty="0" smtClean="0">
                <a:latin typeface="Century Gothic" pitchFamily="34" charset="0"/>
              </a:rPr>
              <a:t>dão.</a:t>
            </a:r>
            <a:endParaRPr lang="pt-PT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Artigo 35 </a:t>
            </a:r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Os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Estados Partes devem tomar “... todas as medidas adequadas... para impedir o rapto, a venda ou o tráfico de crianças, independentemente do seu fim ou forma.”</a:t>
            </a:r>
            <a:r>
              <a:rPr lang="pt-PT" sz="2400" dirty="0" smtClean="0">
                <a:latin typeface="Century Gothic" pitchFamily="34" charset="0"/>
              </a:rPr>
              <a:t/>
            </a:r>
            <a:br>
              <a:rPr lang="pt-PT" sz="2400" dirty="0" smtClean="0">
                <a:latin typeface="Century Gothic" pitchFamily="34" charset="0"/>
              </a:rPr>
            </a:br>
            <a:endParaRPr lang="pt-PT" sz="2400" dirty="0">
              <a:latin typeface="Century Gothic" pitchFamily="34" charset="0"/>
            </a:endParaRPr>
          </a:p>
        </p:txBody>
      </p:sp>
      <p:pic>
        <p:nvPicPr>
          <p:cNvPr id="4" name="Marcador de Posição de Conteúdo 3" descr="http://www.unicef.pt/slideshow/imagens/unicef_slide2_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852936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827584" y="5157192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latin typeface="Century Gothic" pitchFamily="34" charset="0"/>
              </a:rPr>
              <a:t>Uma mãe protege a identidade da sua filha de 16 anos, que foi vítima de tráfico, República Popular do Laos.</a:t>
            </a:r>
            <a:endParaRPr lang="pt-PT" sz="14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O Protocolo Facultativo à Convenção sobre os Direitos da Criança relativo à venda de crianças, prostituição e pornografia infantis protege “... a privacidade e identidade das crianças vítimas...“</a:t>
            </a:r>
            <a:r>
              <a:rPr lang="pt-PT" sz="2400" dirty="0" smtClean="0">
                <a:latin typeface="Century Gothic" pitchFamily="34" charset="0"/>
              </a:rPr>
              <a:t/>
            </a:r>
            <a:br>
              <a:rPr lang="pt-PT" sz="2400" dirty="0" smtClean="0">
                <a:latin typeface="Century Gothic" pitchFamily="34" charset="0"/>
              </a:rPr>
            </a:br>
            <a:endParaRPr lang="pt-PT" sz="2400" dirty="0">
              <a:latin typeface="Century Gothic" pitchFamily="34" charset="0"/>
            </a:endParaRPr>
          </a:p>
        </p:txBody>
      </p:sp>
      <p:pic>
        <p:nvPicPr>
          <p:cNvPr id="4" name="Marcador de Posição de Conteúdo 3" descr="http://www.unicef.pt/slideshow/imagens/unicef_slide2_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12976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5868144" y="5589240"/>
            <a:ext cx="3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 smtClean="0">
                <a:latin typeface="Century Gothic" pitchFamily="34" charset="0"/>
              </a:rPr>
              <a:t>Criança de 11 anos envolvida no comércio do sexo junto ao seu proxeneta em Karachi, Paquistão.</a:t>
            </a:r>
            <a:endParaRPr lang="pt-PT" sz="1200" dirty="0"/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Artigo 37 </a:t>
            </a:r>
            <a:r>
              <a:rPr lang="pt-PT" sz="2400" dirty="0" smtClean="0">
                <a:latin typeface="Century Gothic" pitchFamily="34" charset="0"/>
              </a:rPr>
              <a:t/>
            </a:r>
            <a:br>
              <a:rPr lang="pt-PT" sz="2400" dirty="0" smtClean="0">
                <a:latin typeface="Century Gothic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Nenhuma criança será submetida à tortura ou a penas ou tratamentos cruéis, desumanos ou degradantes... (nem) privada de liberdade de forma ilegal ou arbitrária...”</a:t>
            </a:r>
            <a:r>
              <a:rPr lang="pt-PT" sz="2400" dirty="0" smtClean="0">
                <a:latin typeface="Century Gothic" pitchFamily="34" charset="0"/>
              </a:rPr>
              <a:t/>
            </a:r>
            <a:br>
              <a:rPr lang="pt-PT" sz="2400" dirty="0" smtClean="0">
                <a:latin typeface="Century Gothic" pitchFamily="34" charset="0"/>
              </a:rPr>
            </a:br>
            <a:endParaRPr lang="pt-PT" sz="2400" dirty="0">
              <a:latin typeface="Century Gothic" pitchFamily="34" charset="0"/>
            </a:endParaRPr>
          </a:p>
        </p:txBody>
      </p:sp>
      <p:pic>
        <p:nvPicPr>
          <p:cNvPr id="4" name="Marcador de Posição de Conteúdo 3" descr="http://www.unicef.pt/slideshow/imagens/unicef_slide2_1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12976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827584" y="5301208"/>
            <a:ext cx="28083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 smtClean="0">
                <a:latin typeface="Century Gothic" pitchFamily="34" charset="0"/>
              </a:rPr>
              <a:t>Após um ano de cativeiro às mãos do Exército de Resistência do Senhor, esta rapariga participa num programa de recuperação e reintegração, Uganda</a:t>
            </a:r>
            <a:r>
              <a:rPr lang="pt-PT" sz="1400" dirty="0" smtClean="0">
                <a:latin typeface="Century Gothic" pitchFamily="34" charset="0"/>
              </a:rPr>
              <a:t>.</a:t>
            </a:r>
            <a:endParaRPr lang="pt-PT" sz="1400" dirty="0"/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Artigo 40 </a:t>
            </a:r>
            <a:r>
              <a:rPr lang="pt-PT" sz="2400" dirty="0" smtClean="0">
                <a:latin typeface="Century Gothic" pitchFamily="34" charset="0"/>
              </a:rPr>
              <a:t/>
            </a:r>
            <a:br>
              <a:rPr lang="pt-PT" sz="2400" dirty="0" smtClean="0">
                <a:latin typeface="Century Gothic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A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criança suspeita, acusada ou reconhecida como culpada tem direito “... a um tratamento capaz de favorecer o seu sentido de dignidade e valor... e que tenha em conta a sua idade...”</a:t>
            </a:r>
            <a:r>
              <a:rPr lang="pt-PT" sz="2400" dirty="0" smtClean="0">
                <a:latin typeface="Century Gothic" pitchFamily="34" charset="0"/>
              </a:rPr>
              <a:t/>
            </a:r>
            <a:br>
              <a:rPr lang="pt-PT" sz="2400" dirty="0" smtClean="0">
                <a:latin typeface="Century Gothic" pitchFamily="34" charset="0"/>
              </a:rPr>
            </a:br>
            <a:endParaRPr lang="pt-PT" sz="2400" dirty="0">
              <a:latin typeface="Century Gothic" pitchFamily="34" charset="0"/>
            </a:endParaRPr>
          </a:p>
        </p:txBody>
      </p:sp>
      <p:pic>
        <p:nvPicPr>
          <p:cNvPr id="4" name="Marcador de Posição de Conteúdo 3" descr="http://www.unicef.pt/slideshow/imagens/unicef_slide2_1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5868144" y="5517232"/>
            <a:ext cx="2699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latin typeface="Century Gothic" pitchFamily="34" charset="0"/>
              </a:rPr>
              <a:t>Rapariga de 13 anos no pátio de uma prisão para mulheres no Haiti.</a:t>
            </a:r>
            <a:endParaRPr lang="pt-PT" sz="1400" dirty="0"/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914400"/>
          </a:xfrm>
        </p:spPr>
        <p:txBody>
          <a:bodyPr/>
          <a:lstStyle/>
          <a:p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Segundo o Protocolo Facultativo à Convenção sobre os Direitos da Criança relativo ao envolvimento de crianças em conflitos armados, todos os grupos armados devem assegurar que todas as pessoas “que não atingiram a idade de 18 anos não participam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diretamente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nas hostilidades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.”</a:t>
            </a:r>
            <a:endParaRPr lang="pt-PT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" name="Marcador de Posição de Conteúdo 3" descr="http://www.unicef.pt/slideshow/imagens/unicef_slide2_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06896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683568" y="5445224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Criança ex‐soldado, República Democrática do Congo.</a:t>
            </a:r>
            <a:endParaRPr lang="pt-PT" sz="1600" dirty="0"/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1600" y="1196752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4400" b="1" dirty="0" smtClean="0">
                <a:solidFill>
                  <a:srgbClr val="FFC000"/>
                </a:solidFill>
                <a:latin typeface="Century Gothic" pitchFamily="34" charset="0"/>
              </a:rPr>
              <a:t>	</a:t>
            </a:r>
            <a:r>
              <a:rPr lang="pt-PT" sz="7200" b="1" dirty="0" smtClean="0">
                <a:latin typeface="Century Gothic" pitchFamily="34" charset="0"/>
              </a:rPr>
              <a:t>Criança</a:t>
            </a:r>
          </a:p>
          <a:p>
            <a:pPr algn="ctr">
              <a:buNone/>
            </a:pPr>
            <a:r>
              <a:rPr lang="pt-PT" sz="4400" b="1" dirty="0" smtClean="0">
                <a:solidFill>
                  <a:srgbClr val="FFC000"/>
                </a:solidFill>
                <a:latin typeface="Century Gothic" pitchFamily="34" charset="0"/>
              </a:rPr>
              <a:t> é todo </a:t>
            </a:r>
          </a:p>
          <a:p>
            <a:pPr algn="ctr">
              <a:buNone/>
            </a:pPr>
            <a:r>
              <a:rPr lang="pt-PT" sz="4400" b="1" dirty="0" smtClean="0">
                <a:solidFill>
                  <a:srgbClr val="FFC000"/>
                </a:solidFill>
                <a:latin typeface="Century Gothic" pitchFamily="34" charset="0"/>
              </a:rPr>
              <a:t>   o ser humano menor </a:t>
            </a:r>
          </a:p>
          <a:p>
            <a:pPr algn="ctr">
              <a:buNone/>
            </a:pPr>
            <a:r>
              <a:rPr lang="pt-PT" sz="4400" b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PT" sz="4400" b="1" dirty="0" smtClean="0">
                <a:solidFill>
                  <a:srgbClr val="FFC000"/>
                </a:solidFill>
                <a:latin typeface="Century Gothic" pitchFamily="34" charset="0"/>
              </a:rPr>
              <a:t>  de </a:t>
            </a:r>
            <a:r>
              <a:rPr lang="pt-PT" sz="4400" b="1" dirty="0" smtClean="0">
                <a:latin typeface="Century Gothic" pitchFamily="34" charset="0"/>
              </a:rPr>
              <a:t>18</a:t>
            </a:r>
            <a:r>
              <a:rPr lang="pt-PT" sz="4400" b="1" dirty="0" smtClean="0">
                <a:solidFill>
                  <a:srgbClr val="FFC000"/>
                </a:solidFill>
                <a:latin typeface="Century Gothic" pitchFamily="34" charset="0"/>
              </a:rPr>
              <a:t> anos </a:t>
            </a:r>
            <a:endParaRPr lang="pt-PT" sz="4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Artigo </a:t>
            </a:r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4</a:t>
            </a:r>
            <a:b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Os Estados Partes comprometem‐se a tornar amplamente conhecidos ... os princípios e as disposições da presente Convenção, tanto pelos adultos como pelas crianças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.”</a:t>
            </a:r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/>
            </a:r>
            <a:b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PT" sz="2400" dirty="0" smtClean="0">
                <a:latin typeface="Century Gothic" pitchFamily="34" charset="0"/>
              </a:rPr>
              <a:t/>
            </a:r>
            <a:br>
              <a:rPr lang="pt-PT" sz="2400" dirty="0" smtClean="0">
                <a:latin typeface="Century Gothic" pitchFamily="34" charset="0"/>
              </a:rPr>
            </a:br>
            <a:r>
              <a:rPr lang="pt-PT" sz="2400" dirty="0" smtClean="0">
                <a:latin typeface="Century Gothic" pitchFamily="34" charset="0"/>
              </a:rPr>
              <a:t/>
            </a:r>
            <a:br>
              <a:rPr lang="pt-PT" sz="2400" dirty="0" smtClean="0">
                <a:latin typeface="Century Gothic" pitchFamily="34" charset="0"/>
              </a:rPr>
            </a:br>
            <a:endParaRPr lang="pt-PT" sz="2400" dirty="0">
              <a:latin typeface="Century Gothic" pitchFamily="34" charset="0"/>
            </a:endParaRPr>
          </a:p>
        </p:txBody>
      </p:sp>
      <p:pic>
        <p:nvPicPr>
          <p:cNvPr id="4" name="Marcador de Posição de Conteúdo 3" descr="http://www.unicef.pt/slideshow/imagens/unicef_slide2_1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5112568" cy="338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6228184" y="5661248"/>
            <a:ext cx="2411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latin typeface="Century Gothic" pitchFamily="34" charset="0"/>
              </a:rPr>
              <a:t>Grupo de crianças junto a um aviso de perigo de minas terrestres, Senegal.</a:t>
            </a:r>
            <a:endParaRPr lang="pt-PT" sz="1400" dirty="0"/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Artigos 43‐45 </a:t>
            </a:r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/>
            </a:r>
            <a:b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A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fim de examinar os progressos realizados pelos Estados relativamente à aplicação prática da Convenção “... é instituído um Comité dos Direitos da Criança...”, ao qual a UNICEF e outras organizações (ONU) podem prestar apoio técnico.</a:t>
            </a:r>
            <a:b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</a:br>
            <a:endParaRPr lang="pt-PT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6" name="Marcador de Posição de Conteúdo 5" descr="http://www.unicef.pt/slideshow/imagens/unicef_slide2_1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356992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ângulo 6"/>
          <p:cNvSpPr/>
          <p:nvPr/>
        </p:nvSpPr>
        <p:spPr>
          <a:xfrm>
            <a:off x="899592" y="5733256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latin typeface="Century Gothic" pitchFamily="34" charset="0"/>
              </a:rPr>
              <a:t>Crianças afetadas pelo Tsunami do Índico (2005), Indonésia.</a:t>
            </a:r>
            <a:endParaRPr lang="pt-PT" sz="1400" dirty="0"/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4000" b="1" dirty="0" smtClean="0">
                <a:latin typeface="Century Gothic" pitchFamily="34" charset="0"/>
              </a:rPr>
              <a:t>	</a:t>
            </a:r>
            <a:r>
              <a:rPr lang="pt-PT" sz="4000" b="1" dirty="0" smtClean="0">
                <a:solidFill>
                  <a:srgbClr val="FFC000"/>
                </a:solidFill>
                <a:latin typeface="Century Gothic" pitchFamily="34" charset="0"/>
              </a:rPr>
              <a:t>Artigo 1 </a:t>
            </a:r>
          </a:p>
          <a:p>
            <a:pPr>
              <a:buNone/>
            </a:pPr>
            <a:r>
              <a:rPr lang="pt-PT" sz="2800" b="1" dirty="0"/>
              <a:t>	</a:t>
            </a:r>
            <a:r>
              <a:rPr lang="pt-PT" sz="2400" b="1" dirty="0" smtClean="0"/>
              <a:t> </a:t>
            </a:r>
          </a:p>
          <a:p>
            <a:pPr>
              <a:buNone/>
            </a:pPr>
            <a:r>
              <a:rPr lang="pt-PT" sz="2400" b="1" dirty="0" smtClean="0">
                <a:solidFill>
                  <a:srgbClr val="FFC000"/>
                </a:solidFill>
                <a:latin typeface="Century Gothic" pitchFamily="34" charset="0"/>
              </a:rPr>
              <a:t>	</a:t>
            </a:r>
            <a:r>
              <a:rPr lang="pt-PT" sz="2400" b="1" dirty="0" smtClean="0">
                <a:latin typeface="Century Gothic" pitchFamily="34" charset="0"/>
              </a:rPr>
              <a:t>“Criança é todo o ser humano menor de 18 anos.”</a:t>
            </a:r>
          </a:p>
          <a:p>
            <a:pPr>
              <a:buNone/>
            </a:pPr>
            <a:r>
              <a:rPr lang="pt-PT" sz="1600" dirty="0">
                <a:latin typeface="Century Gothic" pitchFamily="34" charset="0"/>
              </a:rPr>
              <a:t>	</a:t>
            </a:r>
            <a:r>
              <a:rPr lang="pt-PT" sz="1600" dirty="0" smtClean="0">
                <a:latin typeface="Century Gothic" pitchFamily="34" charset="0"/>
              </a:rPr>
              <a:t> A Convenção sobre os Direitos da Criança, adotada pela Assembleia Geral da ONU em 20 de Novembro de 1989, é o mais amplamente aceite tratado de direitos humanos do mundo. A Convenção celebra a infância e transpõe para a legislação internacional os direitos devidos a cada criança.</a:t>
            </a:r>
            <a:br>
              <a:rPr lang="pt-PT" sz="1600" dirty="0" smtClean="0">
                <a:latin typeface="Century Gothic" pitchFamily="34" charset="0"/>
              </a:rPr>
            </a:br>
            <a:endParaRPr lang="pt-PT" sz="1600" dirty="0">
              <a:latin typeface="Century Gothic" pitchFamily="34" charset="0"/>
            </a:endParaRPr>
          </a:p>
        </p:txBody>
      </p:sp>
      <p:pic>
        <p:nvPicPr>
          <p:cNvPr id="10" name="Imagem 9" descr="http://www.unicef.pt/slideshow/imagens/unicef_slide1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212976"/>
            <a:ext cx="4763135" cy="317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ângulo 10"/>
          <p:cNvSpPr/>
          <p:nvPr/>
        </p:nvSpPr>
        <p:spPr>
          <a:xfrm>
            <a:off x="755576" y="5733256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Century Gothic" pitchFamily="34" charset="0"/>
              </a:rPr>
              <a:t>Duas irmãs à porta da sua casa, Brasil</a:t>
            </a:r>
            <a:endParaRPr lang="pt-PT" dirty="0"/>
          </a:p>
        </p:txBody>
      </p:sp>
    </p:spTree>
  </p:cSld>
  <p:clrMapOvr>
    <a:masterClrMapping/>
  </p:clrMapOvr>
  <p:transition spd="med" advClick="0" advTm="8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/>
              <a:t/>
            </a:r>
            <a:br>
              <a:rPr lang="pt-PT" sz="2000" dirty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/>
              <a:t/>
            </a:r>
            <a:br>
              <a:rPr lang="pt-PT" sz="2000" dirty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/>
              <a:t/>
            </a:r>
            <a:br>
              <a:rPr lang="pt-PT" sz="2000" dirty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/>
              <a:t/>
            </a:r>
            <a:br>
              <a:rPr lang="pt-PT" sz="2000" dirty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/>
              <a:t/>
            </a:r>
            <a:br>
              <a:rPr lang="pt-PT" sz="2000" dirty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/>
              <a:t/>
            </a:r>
            <a:br>
              <a:rPr lang="pt-PT" sz="2000" dirty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 </a:t>
            </a:r>
            <a:br>
              <a:rPr lang="pt-PT" sz="2000" dirty="0" smtClean="0"/>
            </a:br>
            <a:r>
              <a:rPr lang="pt-PT" sz="2000" dirty="0"/>
              <a:t/>
            </a:r>
            <a:br>
              <a:rPr lang="pt-PT" sz="2000" dirty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/>
              <a:t/>
            </a:r>
            <a:br>
              <a:rPr lang="pt-PT" sz="2000" dirty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/>
              <a:t/>
            </a:r>
            <a:br>
              <a:rPr lang="pt-PT" sz="2000" dirty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/>
              <a:t/>
            </a:r>
            <a:br>
              <a:rPr lang="pt-PT" sz="2000" dirty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20 de Novembro de 1989, as Nações Unidas </a:t>
            </a:r>
            <a:r>
              <a:rPr lang="pt-PT" sz="2000" dirty="0" err="1" smtClean="0"/>
              <a:t>adoptaram</a:t>
            </a:r>
            <a:r>
              <a:rPr lang="pt-PT" sz="2000" dirty="0" smtClean="0"/>
              <a:t> por unanimidade</a:t>
            </a:r>
            <a:br>
              <a:rPr lang="pt-PT" sz="2000" dirty="0" smtClean="0"/>
            </a:br>
            <a:r>
              <a:rPr lang="pt-PT" sz="2000" dirty="0" smtClean="0"/>
              <a:t>a </a:t>
            </a:r>
            <a:r>
              <a:rPr lang="pt-PT" sz="2000" dirty="0" smtClean="0">
                <a:hlinkClick r:id="rId3"/>
              </a:rPr>
              <a:t>Convenção sobre os Direitos da Criança</a:t>
            </a:r>
            <a:r>
              <a:rPr lang="pt-PT" sz="2000" dirty="0" smtClean="0"/>
              <a:t> (CDC), documento que enuncia um amplo conjunto de direitos fundamentais – os direitos civis e políticos, e também os direitos económicos, sociais e culturais – de todas as crianças, bem como as </a:t>
            </a:r>
            <a:r>
              <a:rPr lang="pt-PT" sz="2000" dirty="0" err="1" smtClean="0"/>
              <a:t>respectivas</a:t>
            </a:r>
            <a:r>
              <a:rPr lang="pt-PT" sz="2000" dirty="0" smtClean="0"/>
              <a:t> disposições para que sejam aplicados. </a:t>
            </a:r>
            <a:br>
              <a:rPr lang="pt-PT" sz="2000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A CDC não é apenas uma declaração de princípios gerais; quando ratificada, representa um vínculo </a:t>
            </a:r>
            <a:r>
              <a:rPr lang="pt-PT" sz="2000" dirty="0" err="1" smtClean="0"/>
              <a:t>juridíco</a:t>
            </a:r>
            <a:r>
              <a:rPr lang="pt-PT" sz="2000" dirty="0" smtClean="0"/>
              <a:t> para os Estados que a ela aderem, os quais devem adequar as normas de Direito interno às da Convenção, para a promoção e </a:t>
            </a:r>
            <a:r>
              <a:rPr lang="pt-PT" sz="2000" dirty="0" err="1" smtClean="0"/>
              <a:t>protecção</a:t>
            </a:r>
            <a:r>
              <a:rPr lang="pt-PT" sz="2000" dirty="0" smtClean="0"/>
              <a:t> eficaz dos direitos e Liberdades nela consagrados.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14400" y="332656"/>
            <a:ext cx="7772400" cy="6022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4300" b="1" dirty="0" smtClean="0">
                <a:latin typeface="Century Gothic" pitchFamily="34" charset="0"/>
              </a:rPr>
              <a:t>	</a:t>
            </a:r>
            <a:r>
              <a:rPr lang="pt-PT" sz="4300" b="1" dirty="0" smtClean="0">
                <a:solidFill>
                  <a:srgbClr val="FFC000"/>
                </a:solidFill>
                <a:latin typeface="Century Gothic" pitchFamily="34" charset="0"/>
              </a:rPr>
              <a:t>Artigo </a:t>
            </a:r>
            <a:r>
              <a:rPr lang="pt-PT" sz="4300" b="1" dirty="0" smtClean="0">
                <a:solidFill>
                  <a:srgbClr val="FFC000"/>
                </a:solidFill>
                <a:latin typeface="Century Gothic" pitchFamily="34" charset="0"/>
              </a:rPr>
              <a:t>2 </a:t>
            </a:r>
            <a:endParaRPr lang="pt-PT" sz="4300" b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pt-PT" dirty="0" smtClean="0">
                <a:latin typeface="Century Gothic" pitchFamily="34" charset="0"/>
              </a:rPr>
              <a:t> 	</a:t>
            </a:r>
            <a:r>
              <a:rPr lang="pt-PT" sz="2600" dirty="0" smtClean="0">
                <a:latin typeface="Century Gothic" pitchFamily="34" charset="0"/>
              </a:rPr>
              <a:t>As </a:t>
            </a:r>
            <a:r>
              <a:rPr lang="pt-PT" sz="2600" dirty="0" smtClean="0">
                <a:latin typeface="Century Gothic" pitchFamily="34" charset="0"/>
              </a:rPr>
              <a:t>crianças devem ser tratadas ". sem discriminação alguma, independentemente de qualquer consideração de raça, cor, sexo, língua, religião...ou de qualquer outra situação." </a:t>
            </a:r>
            <a:endParaRPr lang="pt-PT" sz="2600" dirty="0" smtClean="0">
              <a:latin typeface="Century Gothic" pitchFamily="34" charset="0"/>
            </a:endParaRP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sz="1600" dirty="0" smtClean="0"/>
              <a:t>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pt-PT" sz="1050" dirty="0" smtClean="0"/>
              <a:t>Crianças </a:t>
            </a:r>
            <a:r>
              <a:rPr lang="pt-PT" sz="1050" dirty="0" smtClean="0"/>
              <a:t>num bairro </a:t>
            </a:r>
            <a:r>
              <a:rPr lang="pt-PT" sz="1050" dirty="0" smtClean="0"/>
              <a:t>de lata </a:t>
            </a:r>
            <a:r>
              <a:rPr lang="pt-PT" sz="1050" dirty="0" smtClean="0"/>
              <a:t>de Nairobi, Quénia</a:t>
            </a:r>
            <a:endParaRPr lang="pt-PT" sz="1050" dirty="0"/>
          </a:p>
        </p:txBody>
      </p:sp>
      <p:pic>
        <p:nvPicPr>
          <p:cNvPr id="4" name="Imagem 3" descr="http://www.unicef.pt/slideshow/imagens/unicef_slide1_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356992"/>
            <a:ext cx="4547111" cy="295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Artigo 3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"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Em todas as decisões relativas a crianças... o interesse superior da criança será tido primacialmente em conta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."</a:t>
            </a:r>
            <a:endParaRPr lang="pt-PT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" name="Marcador de Posição de Conteúdo 3" descr="http://www.unicef.pt/slideshow/imagens/unicef_slide1_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5940152" y="5661248"/>
            <a:ext cx="2646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Um bebé num posto de saúde comunitário próximo de </a:t>
            </a:r>
            <a:r>
              <a:rPr lang="pt-PT" sz="1200" dirty="0" err="1" smtClean="0">
                <a:solidFill>
                  <a:schemeClr val="tx1"/>
                </a:solidFill>
                <a:latin typeface="Century Gothic" pitchFamily="34" charset="0"/>
              </a:rPr>
              <a:t>Makeni</a:t>
            </a: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, Serra Leoa.</a:t>
            </a:r>
            <a:endParaRPr lang="pt-PT" sz="1200" dirty="0"/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  Artigos </a:t>
            </a:r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5 e 18 </a:t>
            </a:r>
            <a:r>
              <a:rPr lang="pt-PT" sz="2400" dirty="0" smtClean="0">
                <a:latin typeface="Century Gothic" pitchFamily="34" charset="0"/>
              </a:rPr>
              <a:t/>
            </a:r>
            <a:br>
              <a:rPr lang="pt-PT" sz="2400" dirty="0" smtClean="0">
                <a:latin typeface="Century Gothic" pitchFamily="34" charset="0"/>
              </a:rPr>
            </a:br>
            <a:r>
              <a:rPr lang="pt-PT" sz="2400" dirty="0" smtClean="0">
                <a:latin typeface="Century Gothic" pitchFamily="34" charset="0"/>
              </a:rPr>
              <a:t/>
            </a:r>
            <a:br>
              <a:rPr lang="pt-PT" sz="2400" dirty="0" smtClean="0">
                <a:latin typeface="Century Gothic" pitchFamily="34" charset="0"/>
              </a:rPr>
            </a:br>
            <a:endParaRPr lang="pt-PT" sz="2400" dirty="0">
              <a:latin typeface="Century Gothic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14400" y="1340768"/>
            <a:ext cx="7772400" cy="5328592"/>
          </a:xfrm>
        </p:spPr>
        <p:txBody>
          <a:bodyPr/>
          <a:lstStyle/>
          <a:p>
            <a:pPr>
              <a:buNone/>
            </a:pPr>
            <a:r>
              <a:rPr lang="pt-PT" sz="3200" dirty="0" smtClean="0">
                <a:latin typeface="Century Gothic" pitchFamily="34" charset="0"/>
              </a:rPr>
              <a:t>	</a:t>
            </a:r>
            <a:r>
              <a:rPr lang="pt-PT" sz="2400" dirty="0" smtClean="0">
                <a:latin typeface="Century Gothic" pitchFamily="34" charset="0"/>
              </a:rPr>
              <a:t>Os </a:t>
            </a:r>
            <a:r>
              <a:rPr lang="pt-PT" sz="2400" dirty="0" smtClean="0">
                <a:latin typeface="Century Gothic" pitchFamily="34" charset="0"/>
              </a:rPr>
              <a:t>Estados Partes "respeitam as... responsabilidades, direitos e deveres dos pais.</a:t>
            </a:r>
            <a:br>
              <a:rPr lang="pt-PT" sz="2400" dirty="0" smtClean="0">
                <a:latin typeface="Century Gothic" pitchFamily="34" charset="0"/>
              </a:rPr>
            </a:br>
            <a:r>
              <a:rPr lang="pt-PT" sz="2400" dirty="0" smtClean="0">
                <a:latin typeface="Century Gothic" pitchFamily="34" charset="0"/>
              </a:rPr>
              <a:t>(e reconhecem que) ambos os pais têm responsabilidades comuns na educação e no </a:t>
            </a:r>
            <a:r>
              <a:rPr lang="pt-PT" sz="2400" dirty="0" smtClean="0">
                <a:latin typeface="Century Gothic" pitchFamily="34" charset="0"/>
              </a:rPr>
              <a:t>desenvolvimento </a:t>
            </a:r>
            <a:r>
              <a:rPr lang="pt-PT" sz="2400" dirty="0" smtClean="0">
                <a:latin typeface="Century Gothic" pitchFamily="34" charset="0"/>
              </a:rPr>
              <a:t>da criança</a:t>
            </a:r>
            <a:r>
              <a:rPr lang="pt-PT" sz="2400" dirty="0" smtClean="0">
                <a:latin typeface="Century Gothic" pitchFamily="34" charset="0"/>
              </a:rPr>
              <a:t>."</a:t>
            </a:r>
            <a:endParaRPr lang="pt-PT" dirty="0"/>
          </a:p>
        </p:txBody>
      </p:sp>
      <p:pic>
        <p:nvPicPr>
          <p:cNvPr id="4" name="Imagem 3" descr="http://www.unicef.pt/slideshow/imagens/unicef_slide1_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356992"/>
            <a:ext cx="4763135" cy="317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1115616" y="6021288"/>
            <a:ext cx="2680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Century Gothic" pitchFamily="34" charset="0"/>
              </a:rPr>
              <a:t>Uma família, Sri Lanka.</a:t>
            </a:r>
            <a:endParaRPr lang="pt-PT" dirty="0"/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Artigo </a:t>
            </a:r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6</a:t>
            </a:r>
            <a:b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PT" sz="2400" dirty="0" smtClean="0">
                <a:latin typeface="Century Gothic" pitchFamily="34" charset="0"/>
              </a:rPr>
              <a:t/>
            </a:r>
            <a:br>
              <a:rPr lang="pt-PT" sz="2400" dirty="0" smtClean="0">
                <a:latin typeface="Century Gothic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"... 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a criança tem o direito inerente à vida... à sobrevivência e ao desenvolvimento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..."</a:t>
            </a:r>
            <a:endParaRPr lang="pt-PT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6" name="Marcador de Posição de Conteúdo 5" descr="http://www.unicef.pt/slideshow/imagens/unicef_slide1_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140968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ângulo 6"/>
          <p:cNvSpPr/>
          <p:nvPr/>
        </p:nvSpPr>
        <p:spPr>
          <a:xfrm>
            <a:off x="6012160" y="5373216"/>
            <a:ext cx="2699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latin typeface="Century Gothic" pitchFamily="34" charset="0"/>
              </a:rPr>
              <a:t>Criança a dormir sob uma rede mosquiteira num campo de deslocados, Paquistão</a:t>
            </a:r>
            <a:endParaRPr lang="pt-PT" sz="1400" dirty="0"/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  <a:latin typeface="Century Gothic" pitchFamily="34" charset="0"/>
              </a:rPr>
              <a:t>Artigos 7 e 8 </a:t>
            </a:r>
            <a:r>
              <a:rPr lang="pt-PT" sz="2400" dirty="0" smtClean="0">
                <a:latin typeface="Century Gothic" pitchFamily="34" charset="0"/>
              </a:rPr>
              <a:t/>
            </a:r>
            <a:br>
              <a:rPr lang="pt-PT" sz="2400" dirty="0" smtClean="0">
                <a:latin typeface="Century Gothic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"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A criança deve ser registada imediatamente após o nascimento e... tem o direito... a um nome... a adquirir uma nacionalidade... (e) a preservar a sua identidade</a:t>
            </a:r>
            <a:r>
              <a:rPr lang="pt-PT" sz="2400" dirty="0" smtClean="0">
                <a:solidFill>
                  <a:schemeClr val="tx1"/>
                </a:solidFill>
                <a:latin typeface="Century Gothic" pitchFamily="34" charset="0"/>
              </a:rPr>
              <a:t>..."</a:t>
            </a:r>
            <a:endParaRPr lang="pt-PT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" name="Marcador de Posição de Conteúdo 3" descr="http://www.unicef.pt/slideshow/imagens/unicef_slide1_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84984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971600" y="5877272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Mulher nómada da tribo </a:t>
            </a:r>
            <a:r>
              <a:rPr lang="pt-PT" sz="1200" dirty="0" err="1" smtClean="0">
                <a:solidFill>
                  <a:schemeClr val="tx1"/>
                </a:solidFill>
                <a:latin typeface="Century Gothic" pitchFamily="34" charset="0"/>
              </a:rPr>
              <a:t>Masai</a:t>
            </a: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 com o seu neto, Quénia.</a:t>
            </a:r>
            <a:endParaRPr lang="pt-PT" sz="1200" dirty="0"/>
          </a:p>
        </p:txBody>
      </p:sp>
    </p:spTree>
  </p:cSld>
  <p:clrMapOvr>
    <a:masterClrMapping/>
  </p:clrMapOvr>
  <p:transition spd="med" advClick="0" advTm="800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222</TotalTime>
  <Words>531</Words>
  <Application>Microsoft Office PowerPoint</Application>
  <PresentationFormat>Apresentação no Ecrã (4:3)</PresentationFormat>
  <Paragraphs>77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31</vt:i4>
      </vt:variant>
    </vt:vector>
  </HeadingPairs>
  <TitlesOfParts>
    <vt:vector size="32" baseType="lpstr">
      <vt:lpstr>Metro</vt:lpstr>
      <vt:lpstr>20 de novembro </vt:lpstr>
      <vt:lpstr>As crianças têm direitos </vt:lpstr>
      <vt:lpstr>Diapositivo 3</vt:lpstr>
      <vt:lpstr>Diapositivo 4</vt:lpstr>
      <vt:lpstr>                         20 de Novembro de 1989, as Nações Unidas adoptaram por unanimidade a Convenção sobre os Direitos da Criança (CDC), documento que enuncia um amplo conjunto de direitos fundamentais – os direitos civis e políticos, e também os direitos económicos, sociais e culturais – de todas as crianças, bem como as respectivas disposições para que sejam aplicados.   A CDC não é apenas uma declaração de princípios gerais; quando ratificada, representa um vínculo juridíco para os Estados que a ela aderem, os quais devem adequar as normas de Direito interno às da Convenção, para a promoção e protecção eficaz dos direitos e Liberdades nela consagrados. </vt:lpstr>
      <vt:lpstr>Artigo 3  "Em todas as decisões relativas a crianças... o interesse superior da criança será tido primacialmente em conta."</vt:lpstr>
      <vt:lpstr>   Artigos 5 e 18   </vt:lpstr>
      <vt:lpstr>Artigo 6  "... a criança tem o direito inerente à vida... à sobrevivência e ao desenvolvimento..."</vt:lpstr>
      <vt:lpstr>Artigos 7 e 8  "A criança deve ser registada imediatamente após o nascimento e... tem o direito... a um nome... a adquirir uma nacionalidade... (e) a preservar a sua identidade..."</vt:lpstr>
      <vt:lpstr>Diapositivo 10</vt:lpstr>
      <vt:lpstr>Artigos 12 e 14  "... a criança com capacidade de discernimento (tem) o direito de exprimir livremente a sua opinião (e) o direito à liberdade de... pensamento, de consciência e de religião."</vt:lpstr>
      <vt:lpstr>Artigo 16  "Nenhuma criança pode ser sujeita a intromissões arbitrárias ou ilegais na sua vida privada... nem a ofensas ilegais à sua honra e reputação."</vt:lpstr>
      <vt:lpstr>Artigo 19   As crianças devem ser protegidas de “... maus tratos ou exploração incluindo a violência sexual, enquanto se encontrarem sob a guarda de seus pais ou de um deles...”</vt:lpstr>
      <vt:lpstr>Artigos 20 e 21   Os Estados devem assegurar “... uma proteção alternativa...” à criança “… privada do seu ambiente familiar…” (de acordo com) “... o interesse superior da criança…“ </vt:lpstr>
      <vt:lpstr>Artigo 22   “… a criança que requeira o estatuto de refugiado ou que seja considerada refugiado...” (deve) beneficiar “... de adequada protecção e assistência humanitária....” </vt:lpstr>
      <vt:lpstr>Artigo 23  “Os Estados Partes reconhecem à criança mental e fisicamente deficiente o direito a uma vida plena e decente em condições que garantam a sua dignidade...” </vt:lpstr>
      <vt:lpstr>Artigo 24   Todas as crianças têm o direito “... a gozar do melhor estado de saúde possível...” (incluindo o acesso) a “... cuidados de saúde primários, ...alimentos nutritivos... água potável...” </vt:lpstr>
      <vt:lpstr>Artigo 27   Toda a criança tem “... o direito a um nível de vida suficiente, de forma a permitir o seu desenvolvimento físico, mental, espiritual, moral e social.” Desde a adoção da Convenção sobre os Direitos da Criança, os países têm criado leis nacionais para a pôr em prática. .</vt:lpstr>
      <vt:lpstr>Artigos 28 e 29 OS Estados Partes devem reconhecer “... o direito da criança à educação...” (a fim de) “promover o desenvolvimento da personalidade da criança, dos dons e aptidões mentais e físicas....”.</vt:lpstr>
      <vt:lpstr>Artigo 30  Nenhuma criança pertencente a uma população indígena ou minoria étnica “... poderá ser privada do direito de, conjuntamente com membros do seu grupo, ter a sua própria vida cultural, professar e praticar a sua própria religião ou utilizar a sua própria língua. “</vt:lpstr>
      <vt:lpstr>Artigo 31  Os Estados Partes reconhecem o direito da criança “... ao repouso e aos tempos livres, o direito de participar em jogos e atividades recreativas próprias da sua idade. “ </vt:lpstr>
      <vt:lpstr>Artigos 32 e 36  A criança deve ser “protegida contra a exploração económica ou sujeição a trabalhos perigosos...” e “... contra todas as formas de exploração...”</vt:lpstr>
      <vt:lpstr>Artigo 33  Os Estados Partes devem “...proteger as crianças contra o consumo ilícito de estupefacientes... e prevenir a utilização na produção e no tráfico de tais substâncias.”</vt:lpstr>
      <vt:lpstr>Artigo 34 “Os Estados Partes comprometem‐se a proteger a criança contra todas as formas de exploração e de violência sexuais.”</vt:lpstr>
      <vt:lpstr>Artigo 35  Os Estados Partes devem tomar “... todas as medidas adequadas... para impedir o rapto, a venda ou o tráfico de crianças, independentemente do seu fim ou forma.” </vt:lpstr>
      <vt:lpstr>O Protocolo Facultativo à Convenção sobre os Direitos da Criança relativo à venda de crianças, prostituição e pornografia infantis protege “... a privacidade e identidade das crianças vítimas...“ </vt:lpstr>
      <vt:lpstr>Artigo 37  “Nenhuma criança será submetida à tortura ou a penas ou tratamentos cruéis, desumanos ou degradantes... (nem) privada de liberdade de forma ilegal ou arbitrária...” </vt:lpstr>
      <vt:lpstr>Artigo 40  A criança suspeita, acusada ou reconhecida como culpada tem direito “... a um tratamento capaz de favorecer o seu sentido de dignidade e valor... e que tenha em conta a sua idade...” </vt:lpstr>
      <vt:lpstr>Segundo o Protocolo Facultativo à Convenção sobre os Direitos da Criança relativo ao envolvimento de crianças em conflitos armados, todos os grupos armados devem assegurar que todas as pessoas “que não atingiram a idade de 18 anos não participam diretamente nas hostilidades.”</vt:lpstr>
      <vt:lpstr>Artigo 4 “Os Estados Partes comprometem‐se a tornar amplamente conhecidos ... os princípios e as disposições da presente Convenção, tanto pelos adultos como pelas crianças.”   </vt:lpstr>
      <vt:lpstr>Artigos 43‐45  A fim de examinar os progressos realizados pelos Estados relativamente à aplicação prática da Convenção “... é instituído um Comité dos Direitos da Criança...”, ao qual a UNICEF e outras organizações (ONU) podem prestar apoio técnico.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Aluno</dc:creator>
  <cp:lastModifiedBy>Aluno</cp:lastModifiedBy>
  <cp:revision>23</cp:revision>
  <dcterms:created xsi:type="dcterms:W3CDTF">2012-11-20T09:35:18Z</dcterms:created>
  <dcterms:modified xsi:type="dcterms:W3CDTF">2012-11-20T13:17:22Z</dcterms:modified>
</cp:coreProperties>
</file>